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92" r:id="rId2"/>
    <p:sldId id="355" r:id="rId3"/>
    <p:sldId id="366" r:id="rId4"/>
    <p:sldId id="399" r:id="rId5"/>
    <p:sldId id="400" r:id="rId6"/>
    <p:sldId id="404" r:id="rId7"/>
    <p:sldId id="401" r:id="rId8"/>
    <p:sldId id="402" r:id="rId9"/>
    <p:sldId id="403" r:id="rId10"/>
    <p:sldId id="405" r:id="rId11"/>
    <p:sldId id="420" r:id="rId12"/>
    <p:sldId id="418" r:id="rId13"/>
    <p:sldId id="425" r:id="rId14"/>
    <p:sldId id="406" r:id="rId15"/>
    <p:sldId id="407" r:id="rId16"/>
    <p:sldId id="408" r:id="rId17"/>
    <p:sldId id="409" r:id="rId18"/>
    <p:sldId id="410" r:id="rId19"/>
    <p:sldId id="423" r:id="rId20"/>
    <p:sldId id="412" r:id="rId21"/>
    <p:sldId id="413" r:id="rId22"/>
    <p:sldId id="414" r:id="rId23"/>
    <p:sldId id="415" r:id="rId24"/>
    <p:sldId id="416" r:id="rId25"/>
    <p:sldId id="417" r:id="rId26"/>
    <p:sldId id="422" r:id="rId27"/>
    <p:sldId id="428" r:id="rId28"/>
    <p:sldId id="427" r:id="rId29"/>
    <p:sldId id="42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A50021"/>
    <a:srgbClr val="00CCFF"/>
    <a:srgbClr val="666699"/>
    <a:srgbClr val="6600FF"/>
    <a:srgbClr val="003300"/>
    <a:srgbClr val="C898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8" autoAdjust="0"/>
    <p:restoredTop sz="94660"/>
  </p:normalViewPr>
  <p:slideViewPr>
    <p:cSldViewPr>
      <p:cViewPr varScale="1">
        <p:scale>
          <a:sx n="109" d="100"/>
          <a:sy n="109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D73A0-8E11-4385-988B-0268A14503E4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A5B49-FE1F-499C-8E78-AF25CFF73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5B49-FE1F-499C-8E78-AF25CFF737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2F87-D2EB-4798-AED9-1BCCF8AD55AD}" type="datetimeFigureOut">
              <a:rPr lang="ru-RU" smtClean="0"/>
              <a:pPr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%20001_sd_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0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1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102;&#1085;&#1099;&#1081;%20&#1076;&#1088;&#1091;&#1075;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2_sd_mp3cut.foxcom.su_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3_sd_mp3cut.foxcom.su_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4.png"/><Relationship Id="rId4" Type="http://schemas.openxmlformats.org/officeDocument/2006/relationships/image" Target="../media/image25.gif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4_sd_mp3cut.foxcom.su_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10" Type="http://schemas.openxmlformats.org/officeDocument/2006/relationships/image" Target="../media/image4.png"/><Relationship Id="rId4" Type="http://schemas.openxmlformats.org/officeDocument/2006/relationships/image" Target="../media/image29.jpe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5_sd_mp3cut.foxcom.su_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4.png"/><Relationship Id="rId4" Type="http://schemas.openxmlformats.org/officeDocument/2006/relationships/image" Target="../media/image33.jpe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6_sd_mp3cut.foxcom.su_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.png"/><Relationship Id="rId4" Type="http://schemas.openxmlformats.org/officeDocument/2006/relationships/image" Target="../media/image37.jpe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7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%20002_sd_mp3cut.foxcom.su_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9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png"/><Relationship Id="rId18" Type="http://schemas.openxmlformats.org/officeDocument/2006/relationships/image" Target="../media/image70.jpeg"/><Relationship Id="rId3" Type="http://schemas.openxmlformats.org/officeDocument/2006/relationships/slideLayout" Target="../slideLayouts/slideLayout2.xml"/><Relationship Id="rId21" Type="http://schemas.openxmlformats.org/officeDocument/2006/relationships/slide" Target="slide6.xml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slide" Target="slide7.xml"/><Relationship Id="rId25" Type="http://schemas.openxmlformats.org/officeDocument/2006/relationships/image" Target="../media/image4.png"/><Relationship Id="rId2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9_sd_mp3cut.foxcom.su_.mp3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71.jpeg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8_sd_mp3cut.foxcom.su_.mp3" TargetMode="Externa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24" Type="http://schemas.openxmlformats.org/officeDocument/2006/relationships/image" Target="../media/image3.png"/><Relationship Id="rId5" Type="http://schemas.openxmlformats.org/officeDocument/2006/relationships/image" Target="../media/image60.jpeg"/><Relationship Id="rId15" Type="http://schemas.openxmlformats.org/officeDocument/2006/relationships/slide" Target="slide10.xml"/><Relationship Id="rId23" Type="http://schemas.openxmlformats.org/officeDocument/2006/relationships/slide" Target="slide8.xml"/><Relationship Id="rId10" Type="http://schemas.openxmlformats.org/officeDocument/2006/relationships/image" Target="../media/image65.jpeg"/><Relationship Id="rId19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image" Target="../media/image64.jpeg"/><Relationship Id="rId14" Type="http://schemas.openxmlformats.org/officeDocument/2006/relationships/image" Target="../media/image69.png"/><Relationship Id="rId22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20_sd_mp3cut.foxcom.su_.mp3" TargetMode="Externa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016.radikal.ru/i335/1106/be/c65c8ddfe03c.jpg" TargetMode="External"/><Relationship Id="rId13" Type="http://schemas.openxmlformats.org/officeDocument/2006/relationships/hyperlink" Target="http://d1.endata.cx/data/games/29519/48_4.gif" TargetMode="External"/><Relationship Id="rId18" Type="http://schemas.openxmlformats.org/officeDocument/2006/relationships/hyperlink" Target="http://stendk.com/images/1071.jpg" TargetMode="External"/><Relationship Id="rId26" Type="http://schemas.openxmlformats.org/officeDocument/2006/relationships/hyperlink" Target="http://shtrafinovyegibdd.ru/wp-content/uploads/2014/01/10-01-2014-21-56-30-6.jpg" TargetMode="External"/><Relationship Id="rId3" Type="http://schemas.openxmlformats.org/officeDocument/2006/relationships/hyperlink" Target="http://2berega.spb.ru/user/Polikarpowa/file/771463/" TargetMode="External"/><Relationship Id="rId21" Type="http://schemas.openxmlformats.org/officeDocument/2006/relationships/hyperlink" Target="http://yk-news.kz/sites/default/files/photo_in_news/ostorozhno,%20deti.jpg" TargetMode="External"/><Relationship Id="rId34" Type="http://schemas.openxmlformats.org/officeDocument/2006/relationships/hyperlink" Target="http://klass-servis73.ru/c2066-6.jpg" TargetMode="External"/><Relationship Id="rId7" Type="http://schemas.openxmlformats.org/officeDocument/2006/relationships/hyperlink" Target="http://stendk.com/images/1074.jpg" TargetMode="External"/><Relationship Id="rId12" Type="http://schemas.openxmlformats.org/officeDocument/2006/relationships/hyperlink" Target="http://eastbook.eu/wp-content/uploads/2013/01/Znak-dorogwy-nakaz-skr&#281;tu-w-prawo-lub-lewo1.jpg" TargetMode="External"/><Relationship Id="rId17" Type="http://schemas.openxmlformats.org/officeDocument/2006/relationships/hyperlink" Target="http://stendk.com/images/1010.jpg" TargetMode="External"/><Relationship Id="rId25" Type="http://schemas.openxmlformats.org/officeDocument/2006/relationships/hyperlink" Target="http://electro-rating.ru/images/books/big_88796.jpg" TargetMode="External"/><Relationship Id="rId33" Type="http://schemas.openxmlformats.org/officeDocument/2006/relationships/hyperlink" Target="http://klass-servis73.ru/c2066-5.jpg" TargetMode="External"/><Relationship Id="rId38" Type="http://schemas.openxmlformats.org/officeDocument/2006/relationships/hyperlink" Target="http://s47.radikal.ru/i117/1106/56/776fb076f607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sarreg.ru/uploads/posts/2013-03/1363334860_5.35.1_b.gif" TargetMode="External"/><Relationship Id="rId20" Type="http://schemas.openxmlformats.org/officeDocument/2006/relationships/hyperlink" Target="http://stendk.com/images/1037.jpg" TargetMode="External"/><Relationship Id="rId29" Type="http://schemas.openxmlformats.org/officeDocument/2006/relationships/hyperlink" Target="http://32.r.photoshare.ru/00322/0031406c14c730505f1809a9a0b2b6d1850f97c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mdor.ru/files/products/skolzkaya_doroga.180x180.jpg?e0ee32ccac74a918774fc176aa8b0285" TargetMode="External"/><Relationship Id="rId11" Type="http://schemas.openxmlformats.org/officeDocument/2006/relationships/hyperlink" Target="http://portua.net/cars/files/2012/06/image14.png" TargetMode="External"/><Relationship Id="rId24" Type="http://schemas.openxmlformats.org/officeDocument/2006/relationships/hyperlink" Target="http://auto.rin.ru/img/2094.jpg" TargetMode="External"/><Relationship Id="rId32" Type="http://schemas.openxmlformats.org/officeDocument/2006/relationships/hyperlink" Target="http://klass-servis73.ru/c2066-4.jpg" TargetMode="External"/><Relationship Id="rId37" Type="http://schemas.openxmlformats.org/officeDocument/2006/relationships/hyperlink" Target="http://thumbs.dreamstime.com/x/3d-traffic-light-7785864.jpg" TargetMode="External"/><Relationship Id="rId5" Type="http://schemas.openxmlformats.org/officeDocument/2006/relationships/hyperlink" Target="http://peredaemprivet.ru/uploads/istorija-informacionnojj-teorii/foto/3.gif" TargetMode="External"/><Relationship Id="rId15" Type="http://schemas.openxmlformats.org/officeDocument/2006/relationships/hyperlink" Target="http://pddua.com/r/r/106FCDAA-2B6E-446B-9A44-722597AC2BB7/6.7_b.gif" TargetMode="External"/><Relationship Id="rId23" Type="http://schemas.openxmlformats.org/officeDocument/2006/relationships/hyperlink" Target="http://forum.tomsk.ru/attaches/1437674/29105792/13591327777963.gif" TargetMode="External"/><Relationship Id="rId28" Type="http://schemas.openxmlformats.org/officeDocument/2006/relationships/hyperlink" Target="http://auto.ur.ru/img/books_ill/1001917530.jpg" TargetMode="External"/><Relationship Id="rId36" Type="http://schemas.openxmlformats.org/officeDocument/2006/relationships/hyperlink" Target="http://i.smotra.ru/data/img/users_imgs/56077/sm_users_img-236341.jpg" TargetMode="External"/><Relationship Id="rId10" Type="http://schemas.openxmlformats.org/officeDocument/2006/relationships/hyperlink" Target="http://www.remdor.ru/files/products/dvizheniye_zapresheno.180x180.jpg?a92251236517b868a528a765feca0bee" TargetMode="External"/><Relationship Id="rId19" Type="http://schemas.openxmlformats.org/officeDocument/2006/relationships/hyperlink" Target="http://www.volynnews.com/files/news/2013/11-18/51010-1u.jpg" TargetMode="External"/><Relationship Id="rId31" Type="http://schemas.openxmlformats.org/officeDocument/2006/relationships/hyperlink" Target="http://klass-servis73.ru/c2066-3.jpg" TargetMode="External"/><Relationship Id="rId4" Type="http://schemas.openxmlformats.org/officeDocument/2006/relationships/hyperlink" Target="http://forum.forumok.ru/index.php?act=Print&amp;client=printer&amp;f=67&amp;t=2153" TargetMode="External"/><Relationship Id="rId9" Type="http://schemas.openxmlformats.org/officeDocument/2006/relationships/hyperlink" Target="http://spb.spokoino.ru/i/signs/large/1.12.2.jpg" TargetMode="External"/><Relationship Id="rId14" Type="http://schemas.openxmlformats.org/officeDocument/2006/relationships/hyperlink" Target="http://akpspb.ru/files/images/7_11.jpg" TargetMode="External"/><Relationship Id="rId22" Type="http://schemas.openxmlformats.org/officeDocument/2006/relationships/hyperlink" Target="http://media.nn.ru/data/forum/images/2013-06/68280135-parkovka.gif" TargetMode="External"/><Relationship Id="rId27" Type="http://schemas.openxmlformats.org/officeDocument/2006/relationships/hyperlink" Target="http://forum.zarulem.ws/uploads/201309/post-45095-1378477142.jpg" TargetMode="External"/><Relationship Id="rId30" Type="http://schemas.openxmlformats.org/officeDocument/2006/relationships/hyperlink" Target="http://klass-servis73.ru/c2066-2.jpg" TargetMode="External"/><Relationship Id="rId35" Type="http://schemas.openxmlformats.org/officeDocument/2006/relationships/hyperlink" Target="http://klass-servis73.ru/c2066-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3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4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5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6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7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8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9_sd_mp3cut.foxcom.su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404664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гостях у </a:t>
            </a:r>
          </a:p>
          <a:p>
            <a:pPr algn="ctr"/>
            <a:r>
              <a:rPr lang="ru-RU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</a:t>
            </a:r>
            <a:r>
              <a:rPr lang="ru-RU" sz="5400" b="1" dirty="0" smtClean="0">
                <a:solidFill>
                  <a:srgbClr val="C8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фора</a:t>
            </a:r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14348" y="571480"/>
            <a:ext cx="2721177" cy="4732482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66214" y="3232720"/>
            <a:ext cx="2486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Интерактивная игра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ПДД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Голос 001_sd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732240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44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" descr="C:\Users\Алёнушка\Saved Games\Desktop\393_html_2091a63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692696"/>
            <a:ext cx="4106586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560840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    Командуя жезлом,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   Он всех направляет,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      И всем перекрёстком –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Один управляет.</a:t>
            </a:r>
            <a:br>
              <a:rPr lang="ru-RU" sz="4000" b="1" dirty="0" smtClean="0">
                <a:solidFill>
                  <a:srgbClr val="00660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</a:rPr>
              <a:t>    Он словно волшебник, 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    Машин дрессировщик,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     А имя ему - ... 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/>
            </a:r>
            <a:br>
              <a:rPr lang="ru-RU" sz="4000" b="1" dirty="0" smtClean="0">
                <a:solidFill>
                  <a:srgbClr val="006600"/>
                </a:solidFill>
              </a:rPr>
            </a:br>
            <a:endParaRPr lang="ru-RU" sz="4000" b="1" dirty="0" smtClean="0">
              <a:solidFill>
                <a:srgbClr val="006600"/>
              </a:solidFill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-180528" y="2132856"/>
            <a:ext cx="2512221" cy="4369080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10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www.toys.lv/media/catalog/product/1/3/1325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548680"/>
            <a:ext cx="7056784" cy="5472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488832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 На обочине стоят,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Молча с нами говорят.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Всем готовы помогать.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Главное – их понимать!</a:t>
            </a:r>
          </a:p>
          <a:p>
            <a:pPr algn="r"/>
            <a:endParaRPr lang="ru-RU" sz="4000" b="1" dirty="0" smtClean="0">
              <a:solidFill>
                <a:srgbClr val="C00000"/>
              </a:solidFill>
            </a:endParaRPr>
          </a:p>
          <a:p>
            <a:pPr algn="r"/>
            <a:endParaRPr lang="ru-RU" sz="4000" b="1" dirty="0" smtClean="0">
              <a:solidFill>
                <a:srgbClr val="C00000"/>
              </a:solidFill>
            </a:endParaRPr>
          </a:p>
          <a:p>
            <a:pPr algn="r"/>
            <a:endParaRPr lang="ru-RU" sz="4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-180528" y="2204864"/>
            <a:ext cx="2512221" cy="4369080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11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476672"/>
            <a:ext cx="427937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юный друг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6388" name="Содержимое 3" descr="пеш переход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15929">
            <a:off x="1478873" y="912119"/>
            <a:ext cx="8143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осторожно дети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6419">
            <a:off x="2620297" y="4764404"/>
            <a:ext cx="10795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движение запрещено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82371">
            <a:off x="7236296" y="458112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4" descr="велосипедная дорожка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01334">
            <a:off x="1619672" y="5445224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0" y="1916832"/>
            <a:ext cx="2627784" cy="4941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55776" y="1196752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  <a:cs typeface="Arial" charset="0"/>
              </a:rPr>
              <a:t>Ты знаешь, что улицы современного города заполнены автомобилями. Беспорядок на улице сделал бы жизнь трудной и опасной. И чтобы беспорядка не было, составлены правила уличного движения – законы улиц и дорог. Они сделаны в виде знаков и понятны  без слов жителям всех стран. </a:t>
            </a:r>
          </a:p>
          <a:p>
            <a:pPr algn="just"/>
            <a:r>
              <a:rPr lang="ru-RU" sz="2400" b="1" dirty="0" smtClean="0">
                <a:solidFill>
                  <a:srgbClr val="003300"/>
                </a:solidFill>
                <a:cs typeface="Arial" charset="0"/>
              </a:rPr>
              <a:t>Предлагаю тебе познакомиться с ними!</a:t>
            </a:r>
          </a:p>
        </p:txBody>
      </p:sp>
      <p:pic>
        <p:nvPicPr>
          <p:cNvPr id="14" name="Picture 4" descr="L:\СЕМИНАР ПДД НАШ\Новая папка (2)\Знаки\Разрешающие знаки\Парковка. Здесь машины могут стоять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199993">
            <a:off x="4499992" y="4869160"/>
            <a:ext cx="809624" cy="809624"/>
          </a:xfrm>
          <a:prstGeom prst="rect">
            <a:avLst/>
          </a:prstGeom>
          <a:noFill/>
        </p:spPr>
      </p:pic>
      <p:pic>
        <p:nvPicPr>
          <p:cNvPr id="15" name="Picture 14" descr="L:\СЕМИНАР ПДД НАШ\Новая папка (2)\Знаки\Запрещающие знаки\Нельзя ездить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168" y="5229200"/>
            <a:ext cx="801837" cy="837335"/>
          </a:xfrm>
          <a:prstGeom prst="rect">
            <a:avLst/>
          </a:prstGeom>
          <a:noFill/>
        </p:spPr>
      </p:pic>
      <p:pic>
        <p:nvPicPr>
          <p:cNvPr id="1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юны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27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475656" y="1428750"/>
            <a:ext cx="6480720" cy="4429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cs typeface="Arial" charset="0"/>
              </a:rPr>
              <a:t>Для перехода на следующий слайд кликни на         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3300"/>
                </a:solidFill>
                <a:cs typeface="Arial" charset="0"/>
              </a:rPr>
              <a:t>Чтобы получить ответ на вопрос,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3300"/>
                </a:solidFill>
                <a:cs typeface="Arial" charset="0"/>
              </a:rPr>
              <a:t>кликни на                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800000"/>
                </a:solidFill>
                <a:cs typeface="Arial" charset="0"/>
              </a:rPr>
              <a:t>Подробную информацию ты сможешь узнать, кликнув на            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cs typeface="Arial" charset="0"/>
              </a:rPr>
              <a:t>Кликнув на         , можно вернуться назад.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800" b="1" dirty="0" smtClean="0">
              <a:solidFill>
                <a:srgbClr val="7030A0"/>
              </a:solidFill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" charset="0"/>
              </a:rPr>
              <a:t>Чтобы выйти из игры, кликни на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.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71480"/>
            <a:ext cx="7143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Правила навигации (передвижения)</a:t>
            </a:r>
          </a:p>
        </p:txBody>
      </p:sp>
      <p:pic>
        <p:nvPicPr>
          <p:cNvPr id="32772" name="Рисунок 36" descr="светофор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844824"/>
            <a:ext cx="609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" action="ppaction://noaction" highlightClick="1"/>
          </p:cNvPr>
          <p:cNvSpPr/>
          <p:nvPr/>
        </p:nvSpPr>
        <p:spPr>
          <a:xfrm>
            <a:off x="6876256" y="4725144"/>
            <a:ext cx="428625" cy="500062"/>
          </a:xfrm>
          <a:prstGeom prst="actionButtonHom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2780928"/>
            <a:ext cx="857256" cy="35719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Управляющая кнопка: возврат 17">
            <a:hlinkClick r:id="rId4" action="ppaction://hlinksldjump" highlightClick="1"/>
          </p:cNvPr>
          <p:cNvSpPr/>
          <p:nvPr/>
        </p:nvSpPr>
        <p:spPr>
          <a:xfrm>
            <a:off x="3419872" y="4149080"/>
            <a:ext cx="428625" cy="500063"/>
          </a:xfrm>
          <a:prstGeom prst="actionButtonReturn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8" name="Рисунок 12" descr="4014266-cf068796b43be6e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645024"/>
            <a:ext cx="5889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429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Запрещающие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пешеходов запрещено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запрещено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1509698"/>
            <a:ext cx="1643074" cy="1571636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4876" y="1509698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Движение на велосипеде запрещено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Обгон запрещён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4000504"/>
            <a:ext cx="707236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800000"/>
                </a:solidFill>
              </a:rPr>
              <a:t>Эти знаки </a:t>
            </a:r>
            <a:r>
              <a:rPr lang="ru-RU" sz="2800" b="1" dirty="0" smtClean="0">
                <a:ln w="11430"/>
                <a:solidFill>
                  <a:srgbClr val="800000"/>
                </a:solidFill>
              </a:rPr>
              <a:t>запрещают что-либо водителю - въезд</a:t>
            </a:r>
            <a:r>
              <a:rPr lang="ru-RU" sz="2800" b="1" dirty="0">
                <a:ln w="11430"/>
                <a:solidFill>
                  <a:srgbClr val="800000"/>
                </a:solidFill>
              </a:rPr>
              <a:t>, остановку, </a:t>
            </a:r>
            <a:r>
              <a:rPr lang="ru-RU" sz="2800" b="1" dirty="0" smtClean="0">
                <a:ln w="11430"/>
                <a:solidFill>
                  <a:srgbClr val="800000"/>
                </a:solidFill>
              </a:rPr>
              <a:t>обгон. </a:t>
            </a:r>
            <a:r>
              <a:rPr lang="ru-RU" sz="2800" b="1" dirty="0">
                <a:ln w="11430"/>
                <a:solidFill>
                  <a:srgbClr val="800000"/>
                </a:solidFill>
              </a:rPr>
              <a:t>Они представляют собой белые круги с красной каймой. На многих есть красная перечёркивающая линия.</a:t>
            </a:r>
          </a:p>
        </p:txBody>
      </p:sp>
      <p:sp>
        <p:nvSpPr>
          <p:cNvPr id="17" name="Управляющая кнопка: возврат 16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335699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Кликнув на знак, можно узнать его название.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1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Голос-012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45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Информационно-указательные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Пешеходный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переход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Место остановки автобуса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Место для разворота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4000504"/>
            <a:ext cx="707236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0000CC"/>
                </a:solidFill>
              </a:rPr>
              <a:t>Эти знаки указывают, где находится пешеходный переход, остановка и т.д. Они представляют собой синие прямоугольники или квадраты с различными рисунками.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Жилая зона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возврат 30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Кликнув на знак, можно узнать его название.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2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Голос-013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932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FF"/>
                </a:solidFill>
              </a:rPr>
              <a:t>Знаки сервиса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Пункт питания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3857628"/>
            <a:ext cx="707236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6600FF"/>
                </a:solidFill>
              </a:rPr>
              <a:t>Сервис – это обслуживание. Знаки сервиса показывают водителю, где можно поесть и отдохнуть, починить машину, где находится больница и т.д. Они представляют собой синие </a:t>
            </a:r>
            <a:r>
              <a:rPr lang="ru-RU" sz="2800" b="1" dirty="0" smtClean="0">
                <a:ln w="11430"/>
                <a:solidFill>
                  <a:srgbClr val="6600FF"/>
                </a:solidFill>
              </a:rPr>
              <a:t>прямоугольники. </a:t>
            </a:r>
            <a:endParaRPr lang="ru-RU" sz="2800" b="1" dirty="0">
              <a:ln w="11430"/>
              <a:solidFill>
                <a:srgbClr val="6600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Место для отдыха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8662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Больница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62" y="1142984"/>
            <a:ext cx="1643074" cy="214314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8662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29388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Автозапра-вочная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29388" y="1142984"/>
            <a:ext cx="1643074" cy="214314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29388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возврат 33">
            <a:hlinkClick r:id="rId8" action="ppaction://hlinksldjump" highlightClick="1"/>
          </p:cNvPr>
          <p:cNvSpPr/>
          <p:nvPr/>
        </p:nvSpPr>
        <p:spPr>
          <a:xfrm>
            <a:off x="8572500" y="5229200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Кликнув на знак, можно узнать его название.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2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Голос-014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98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Предупреждающие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Скользкая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дорога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1490650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Дорожные работы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3438" y="1500174"/>
            <a:ext cx="1643074" cy="1571636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Осторожно, дети!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Опасные повороты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0100" y="4000504"/>
            <a:ext cx="707236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</a:rPr>
              <a:t>Эти знаки предупреждают водителя о приближении к опасному участку дороги. Они представляют собой белые треугольники с красной каймой.</a:t>
            </a:r>
          </a:p>
        </p:txBody>
      </p:sp>
      <p:sp>
        <p:nvSpPr>
          <p:cNvPr id="30" name="Управляющая кнопка: возврат 29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Кликнув на знак, можно узнать его название.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Голос-015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9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6699"/>
                </a:solidFill>
              </a:rPr>
              <a:t>Предписывающие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прямо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направо или налево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Круговое движение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Велосипедная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дорожка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2976" y="4071942"/>
            <a:ext cx="707236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666699"/>
                </a:solidFill>
              </a:rPr>
              <a:t>Эти знаки предписывают водителю в какую сторону можно двигаться по дороге. Они представляют собой синие круги с </a:t>
            </a:r>
            <a:r>
              <a:rPr lang="ru-RU" sz="2800" b="1" dirty="0" smtClean="0">
                <a:ln w="11430"/>
                <a:solidFill>
                  <a:srgbClr val="666699"/>
                </a:solidFill>
              </a:rPr>
              <a:t>белыми рисунками.</a:t>
            </a:r>
            <a:endParaRPr lang="ru-RU" sz="2800" b="1" dirty="0">
              <a:ln w="11430"/>
              <a:solidFill>
                <a:srgbClr val="666699"/>
              </a:solidFill>
            </a:endParaRPr>
          </a:p>
        </p:txBody>
      </p:sp>
      <p:sp>
        <p:nvSpPr>
          <p:cNvPr id="17" name="Управляющая кнопка: возврат 16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Кликнув на знак, можно узнать его название.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31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Голос-016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994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628800"/>
            <a:ext cx="2232248" cy="38821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404664"/>
            <a:ext cx="78758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80008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solidFill>
                  <a:srgbClr val="0000CC"/>
                </a:solidFill>
              </a:rPr>
              <a:t>Тест. </a:t>
            </a:r>
            <a:r>
              <a:rPr lang="ru-RU" sz="4800" b="1" dirty="0" smtClean="0">
                <a:ln w="11430">
                  <a:solidFill>
                    <a:srgbClr val="800080"/>
                  </a:solidFill>
                </a:ln>
                <a:solidFill>
                  <a:srgbClr val="800000"/>
                </a:solidFill>
              </a:rPr>
              <a:t>Проверь </a:t>
            </a:r>
            <a:r>
              <a:rPr lang="ru-RU" sz="4800" b="1" dirty="0">
                <a:ln w="11430">
                  <a:solidFill>
                    <a:srgbClr val="800080"/>
                  </a:solidFill>
                </a:ln>
                <a:solidFill>
                  <a:srgbClr val="800000"/>
                </a:solidFill>
              </a:rPr>
              <a:t>себя!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98884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600" b="1" dirty="0" smtClean="0">
                <a:solidFill>
                  <a:srgbClr val="000099"/>
                </a:solidFill>
                <a:cs typeface="Arial" charset="0"/>
              </a:rPr>
              <a:t>Рассмотри картинки </a:t>
            </a:r>
          </a:p>
          <a:p>
            <a:pPr marL="457200" indent="-457200" algn="ctr"/>
            <a:r>
              <a:rPr lang="ru-RU" sz="3600" b="1" dirty="0" smtClean="0">
                <a:solidFill>
                  <a:srgbClr val="000099"/>
                </a:solidFill>
                <a:cs typeface="Arial" charset="0"/>
              </a:rPr>
              <a:t>и </a:t>
            </a:r>
          </a:p>
          <a:p>
            <a:pPr marL="457200" indent="-457200" algn="ctr"/>
            <a:r>
              <a:rPr lang="ru-RU" sz="3600" b="1" dirty="0" smtClean="0">
                <a:solidFill>
                  <a:srgbClr val="000099"/>
                </a:solidFill>
                <a:cs typeface="Arial" charset="0"/>
              </a:rPr>
              <a:t>определи, к какой  группе </a:t>
            </a:r>
          </a:p>
          <a:p>
            <a:pPr marL="457200" indent="-457200" algn="ctr"/>
            <a:r>
              <a:rPr lang="ru-RU" sz="3600" b="1" dirty="0" smtClean="0">
                <a:solidFill>
                  <a:srgbClr val="000099"/>
                </a:solidFill>
                <a:cs typeface="Arial" charset="0"/>
              </a:rPr>
              <a:t>относятся </a:t>
            </a:r>
          </a:p>
          <a:p>
            <a:pPr marL="457200" indent="-457200" algn="ctr"/>
            <a:r>
              <a:rPr lang="ru-RU" sz="3600" b="1" dirty="0" smtClean="0">
                <a:solidFill>
                  <a:srgbClr val="800000"/>
                </a:solidFill>
                <a:cs typeface="Arial" charset="0"/>
              </a:rPr>
              <a:t>дорожные знаки.</a:t>
            </a:r>
          </a:p>
        </p:txBody>
      </p:sp>
      <p:pic>
        <p:nvPicPr>
          <p:cNvPr id="10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Голос-017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5076056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76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57224" y="642918"/>
            <a:ext cx="750099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вами живем в большом красивом городе, с широкими улицами, по которым движется много грузовых и легковых машин, ходит много людей.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никто никому не мешает!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потому, что есть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строгие правила: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водителей и пешеходов</a:t>
            </a:r>
            <a:r>
              <a:rPr lang="ru-RU" sz="3600" b="1" baseline="0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3600" b="1" i="0" u="none" strike="noStrike" cap="none" normalizeH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правила дорожного движения!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Голос 002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Содержимое 3" descr="2.bmp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8688" y="1500188"/>
            <a:ext cx="3533775" cy="2257425"/>
          </a:xfrm>
        </p:spPr>
      </p:pic>
      <p:pic>
        <p:nvPicPr>
          <p:cNvPr id="38915" name="Рисунок 4" descr="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00188"/>
            <a:ext cx="3571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 descr="1 - копия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4000500"/>
            <a:ext cx="3533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Предупреждающие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7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869160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128" y="3933056"/>
            <a:ext cx="1233729" cy="214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64807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Информационно-указательные знаки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8" name="Рисунок 12" descr="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643063"/>
            <a:ext cx="3562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13" descr="пеш переход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4000500"/>
            <a:ext cx="3505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14" descr="подз переход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4000500"/>
            <a:ext cx="3543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725144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1628800"/>
            <a:ext cx="1320566" cy="229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Знаки сервиса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1" name="Рисунок 10" descr="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428750"/>
            <a:ext cx="38750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Рисунок 15" descr="5 - копия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4000500"/>
            <a:ext cx="37639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797152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1556792"/>
            <a:ext cx="28924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Запрещающие знаки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5" name="Рисунок 6" descr="карт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571625"/>
            <a:ext cx="37052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Рисунок 11" descr="post-45095-137847714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25"/>
            <a:ext cx="3536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Рисунок 12" descr="2 - копия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4149080"/>
            <a:ext cx="3543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869160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691680" y="4005064"/>
            <a:ext cx="1415629" cy="2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Предписывающие знаки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9" name="Рисунок 6" descr="3 - копия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500188"/>
            <a:ext cx="364331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Рисунок 11" descr="100191753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1428750"/>
            <a:ext cx="36226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Рисунок 6" descr="0031406c14c730505f1809a9a0b2b6d1850f97c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3933056"/>
            <a:ext cx="37147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" action="ppaction://hlinkshowjump?jump=endshow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Home">
            <a:avLst/>
          </a:prstGeom>
          <a:solidFill>
            <a:srgbClr val="0000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23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3933056"/>
            <a:ext cx="1485925" cy="258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Содержимое 3" descr="осторожно дети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19213" y="1357313"/>
            <a:ext cx="1466850" cy="1214437"/>
          </a:xfrm>
        </p:spPr>
      </p:pic>
      <p:pic>
        <p:nvPicPr>
          <p:cNvPr id="44035" name="Рисунок 4" descr="скользкая дорога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28587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5" descr="движение запрещено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13573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6" descr="движение на вел запр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13573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7" descr="движение прямо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00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8" descr="велосипедная дорожка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3500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Содержимое 3" descr="пеш переход.gif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75" y="3429000"/>
            <a:ext cx="1287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Рисунок 10" descr="жилая зона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335756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Рисунок 12" descr="пища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86188" y="4214813"/>
            <a:ext cx="10080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Рисунок 13" descr="больница.gi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857750" y="4214813"/>
            <a:ext cx="9588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142976" y="2714620"/>
            <a:ext cx="3214710" cy="50006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Предупреждающие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2714620"/>
            <a:ext cx="3214710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2976" y="2714620"/>
            <a:ext cx="3214710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6314" y="2714620"/>
            <a:ext cx="3000396" cy="50006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Запрещающие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6314" y="2714620"/>
            <a:ext cx="3000396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6314" y="2714620"/>
            <a:ext cx="3000396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2910" y="5072074"/>
            <a:ext cx="3071834" cy="500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Предписывающие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5072074"/>
            <a:ext cx="3143272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1472" y="5072074"/>
            <a:ext cx="3143272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29322" y="5143512"/>
            <a:ext cx="2928958" cy="500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Информационно-указательные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29322" y="5143512"/>
            <a:ext cx="2928958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29322" y="5143512"/>
            <a:ext cx="2928958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28992" y="5786454"/>
            <a:ext cx="3071834" cy="500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Знаки сервиса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57554" y="5786454"/>
            <a:ext cx="3143272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57554" y="5786454"/>
            <a:ext cx="3143272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89" name="Рисунок 36" descr="светофор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149080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0" name="Рисунок 12" descr="4014266-cf068796b43be6e0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714500"/>
            <a:ext cx="64293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1" name="Рисунок 12" descr="4014266-cf068796b43be6e0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715016"/>
            <a:ext cx="714375" cy="7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2" name="Рисунок 12" descr="4014266-cf068796b43be6e0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643063"/>
            <a:ext cx="7143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3" name="Рисунок 12" descr="4014266-cf068796b43be6e0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357563"/>
            <a:ext cx="6429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4" name="Рисунок 12" descr="4014266-cf068796b43be6e0.jp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643563"/>
            <a:ext cx="7143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Назови группы дорожных знаков! </a:t>
            </a:r>
            <a:endParaRPr lang="ru-RU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Чтобы проверить себя, кликни на прямоугольник с вопросом! Информацию о группе знаков можно узнать, обратившись к сотруднику дорожной службы (кликни на него). </a:t>
            </a:r>
          </a:p>
        </p:txBody>
      </p:sp>
      <p:pic>
        <p:nvPicPr>
          <p:cNvPr id="3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Голос-018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9" name="Голос-019_sd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5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682"/>
                            </p:stCondLst>
                            <p:childTnLst>
                              <p:par>
                                <p:cTn id="1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100000" showWhenStopped="0"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100000" showWhenStopped="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43608" y="1268760"/>
            <a:ext cx="7358114" cy="57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каком месте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переходить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16832"/>
            <a:ext cx="4654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должны ходить пешеходы?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689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Можно ли играть на проезжей части? Почему?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99695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Какой знак висит недалеко от школ и садов?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29000"/>
            <a:ext cx="712879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называются люди, которые ходят по улице? </a:t>
            </a:r>
            <a:endParaRPr lang="ru-R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005064"/>
            <a:ext cx="70567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называются люди, которые едут в автобусе? </a:t>
            </a:r>
            <a:endParaRPr lang="ru-RU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65313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называется человек, который управляет автомобилем?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5546358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называется часть улицы, по которой едут разные машины?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64807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15616" y="980728"/>
            <a:ext cx="708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Чтобы увидеть вопрос, кликни на Веселого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Светофорчика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7884368" y="1340768"/>
            <a:ext cx="9521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986607" y="548680"/>
            <a:ext cx="2785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ru-RU" sz="2000" b="1" u="sng" dirty="0" smtClean="0">
                <a:solidFill>
                  <a:srgbClr val="0000CC"/>
                </a:solidFill>
                <a:cs typeface="Arial" charset="0"/>
              </a:rPr>
              <a:t>2.   Ответь </a:t>
            </a:r>
            <a:r>
              <a:rPr lang="ru-RU" sz="2000" b="1" u="sng" dirty="0" smtClean="0">
                <a:solidFill>
                  <a:srgbClr val="A50021"/>
                </a:solidFill>
                <a:cs typeface="Arial" charset="0"/>
              </a:rPr>
              <a:t>на вопросы. </a:t>
            </a:r>
            <a:endParaRPr lang="ru-RU" sz="2000" b="1" u="sng" dirty="0">
              <a:solidFill>
                <a:srgbClr val="A50021"/>
              </a:solidFill>
              <a:cs typeface="Arial" charset="0"/>
            </a:endParaRPr>
          </a:p>
        </p:txBody>
      </p:sp>
      <p:pic>
        <p:nvPicPr>
          <p:cNvPr id="18" name="Голос-020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80"/>
                            </p:stCondLst>
                            <p:childTnLst>
                              <p:par>
                                <p:cTn id="6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0177" grpId="0"/>
      <p:bldP spid="5" grpId="0"/>
      <p:bldP spid="6" grpId="0"/>
      <p:bldP spid="7" grpId="0"/>
      <p:bldP spid="8" grpId="0"/>
      <p:bldP spid="9" grpId="0"/>
      <p:bldP spid="10" grpId="0"/>
      <p:bldP spid="40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64150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836712"/>
            <a:ext cx="2842516" cy="4943507"/>
          </a:xfrm>
          <a:prstGeom prst="rect">
            <a:avLst/>
          </a:prstGeom>
          <a:noFill/>
        </p:spPr>
      </p:pic>
      <p:pic>
        <p:nvPicPr>
          <p:cNvPr id="5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344816" cy="5661248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8000"/>
                </a:solidFill>
              </a:rPr>
              <a:t>Интернет – ресурсы: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http://2berega.spb.ru/user/Polikarpowa/file/771463/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http://forum.forumok.ru/index.php?act=Print&amp;client=printer&amp;f=67&amp;t=2153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Знаки: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http://peredaemprivet.ru/uploads/istorija-informacionnojj-teorii/foto/3.gif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http://www.remdor.ru/files/products/skolzkaya_doroga.180x180.jpg?e0ee32ccac74a918774fc176aa8b0285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http://stendk.com/images/1074.jpg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http://s016.radikal.ru/i335/1106/be/c65c8ddfe03c.jpg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http://spb.spokoino.ru/i/signs/large/1.12.2.jpg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http://www.remdor.ru/files/products/dvizheniye_zapresheno.180x180.jpg?a92251236517b868a528a765feca0bee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http://portua.net/cars/files/2012/06/image14.png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eastbook.eu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wp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-content/uploads/2013/01/Znak-dorogwy-nakaz-skrętu-w-prawo-lub-lewo1.jpg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http://d1.endata.cx/data/games/29519/48_4.gif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http://akpspb.ru/files/images/7_11.jpg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http://pddua.com/r/r/106FCDAA-2B6E-446B-9A44-722597AC2BB7/6.7_b.gif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http://www.sarreg.ru/uploads/posts/2013-03/1363334860_5.35.1_b.gif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http://stendk.com/images/1010.jpg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http://stendk.com/images/1071.jpg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http://www.volynnews.com/files/news/2013/11-18/51010-1u.jpg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http://stendk.com/images/1037.jpg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http://yk-news.kz/sites/default/files/photo_in_news/ostorozhno,%20deti.jpg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http://media.nn.ru/data/forum/images/2013-06/68280135-parkovka.gif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http://forum.tomsk.ru/attaches/1437674/29105792/13591327777963.gif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http://auto.rin.ru/img/2094.jpg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http://electro-rating.ru/images/books/big_88796.jpg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Иллюстрации:</a:t>
            </a:r>
          </a:p>
          <a:p>
            <a:pPr marL="0" indent="0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http://shtrafinovyegibdd.ru/wp-content/uploads/2014/01/10-01-2014-21-56-30-6.jpg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http://forum.zarulem.ws/uploads/201309/post-45095-1378477142.jpg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http://auto.ur.ru/img/books_ill/1001917530.jpg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http://32.r.photoshare.ru/00322/0031406c14c730505f1809a9a0b2b6d1850f97c2.jpg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http://klass-servis73.ru/c2066-2.jpg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http://klass-servis73.ru/c2066-3.jpg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2"/>
              </a:rPr>
              <a:t>http://klass-servis73.ru/c2066-4.jpg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3"/>
              </a:rPr>
              <a:t>http://klass-servis73.ru/c2066-5.jpg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4"/>
              </a:rPr>
              <a:t>http://klass-servis73.ru/c2066-6.jpg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5"/>
              </a:rPr>
              <a:t>http://klass-servis73.ru/c2066-7.jpg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Светофор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6"/>
              </a:rPr>
              <a:t>http://i.smotra.ru/data/img/users_imgs/56077/sm_users_img-236341.jpg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7"/>
              </a:rPr>
              <a:t>http://thumbs.dreamstime.com/x/3d-traffic-light-7785864.jpg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Сотрудник дорожной службы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8"/>
              </a:rPr>
              <a:t>http://s47.radikal.ru/i117/1106/56/776fb076f607.jpg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14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/>
          </a:p>
        </p:txBody>
      </p:sp>
      <p:sp>
        <p:nvSpPr>
          <p:cNvPr id="7" name="Блок-схема: задержка 6"/>
          <p:cNvSpPr/>
          <p:nvPr/>
        </p:nvSpPr>
        <p:spPr>
          <a:xfrm flipH="1">
            <a:off x="7596336" y="5949280"/>
            <a:ext cx="1547664" cy="629320"/>
          </a:xfrm>
          <a:prstGeom prst="flowChartDelay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1772816"/>
            <a:ext cx="2601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</a:rPr>
              <a:t>ЗАГАДКИ</a:t>
            </a:r>
            <a:endParaRPr lang="ru-RU" sz="4800" b="1" dirty="0">
              <a:solidFill>
                <a:srgbClr val="0000CC"/>
              </a:solidFill>
            </a:endParaRPr>
          </a:p>
        </p:txBody>
      </p:sp>
      <p:pic>
        <p:nvPicPr>
          <p:cNvPr id="8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39552" y="805098"/>
            <a:ext cx="3312368" cy="5760640"/>
          </a:xfrm>
          <a:prstGeom prst="rect">
            <a:avLst/>
          </a:prstGeom>
          <a:noFill/>
        </p:spPr>
      </p:pic>
      <p:pic>
        <p:nvPicPr>
          <p:cNvPr id="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47864" y="3573016"/>
            <a:ext cx="4911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Чтобы узнать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правильный ответ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на загадку,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кликни на Веселого </a:t>
            </a:r>
            <a:r>
              <a:rPr lang="ru-RU" sz="2400" b="1" dirty="0" err="1" smtClean="0">
                <a:solidFill>
                  <a:srgbClr val="800000"/>
                </a:solidFill>
              </a:rPr>
              <a:t>Светофорчика</a:t>
            </a:r>
            <a:r>
              <a:rPr lang="ru-RU" sz="2400" b="1" dirty="0" smtClean="0">
                <a:solidFill>
                  <a:srgbClr val="800000"/>
                </a:solidFill>
              </a:rPr>
              <a:t>!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10" name="Голос-003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2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i.ytimg.com/vi/w4jwS1pBfao/maxresdefaul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692696"/>
            <a:ext cx="7056784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571480"/>
            <a:ext cx="7200800" cy="56630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На ней разметка есть,</a:t>
            </a:r>
            <a:b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А знаков вдоль неё - не счесть. </a:t>
            </a:r>
            <a:endParaRPr lang="ru-RU" sz="3800" b="1" dirty="0" smtClean="0">
              <a:solidFill>
                <a:srgbClr val="0066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По ней машины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едут разные -  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Грузовые, легковые,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Маленькие и большие!</a:t>
            </a:r>
            <a:b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Не может быть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Тут вариантов много, </a:t>
            </a:r>
            <a:b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38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Ответ один - это … </a:t>
            </a:r>
          </a:p>
        </p:txBody>
      </p:sp>
      <p:pic>
        <p:nvPicPr>
          <p:cNvPr id="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276872"/>
            <a:ext cx="2277253" cy="3960440"/>
          </a:xfrm>
          <a:prstGeom prst="rect">
            <a:avLst/>
          </a:prstGeom>
          <a:noFill/>
        </p:spPr>
      </p:pic>
      <p:pic>
        <p:nvPicPr>
          <p:cNvPr id="8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олос-004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9" descr="4 Февраля 2014 - Мезиновский д/с 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476672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476672"/>
            <a:ext cx="7172332" cy="59708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У полоски перехода на обочине дороги,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Зверь трёхглазый одноногий.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Не известной нам погоды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Разноцветными глазами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разговаривает с нами!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ea typeface="Calibri" pitchFamily="34" charset="0"/>
                <a:cs typeface="Times New Roman" pitchFamily="18" charset="0"/>
              </a:rPr>
              <a:t>Красный глаз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глядит на нас,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-Стоп! Гласит его приказ.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Жёлтый глаз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глядит на нас,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-Осторожно!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                 А зелёный глаз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для нас,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- Можно!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 Так ведёт свой разговор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олчаливый …..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1428736"/>
            <a:ext cx="2594375" cy="4511956"/>
          </a:xfrm>
          <a:prstGeom prst="rect">
            <a:avLst/>
          </a:prstGeom>
          <a:noFill/>
        </p:spPr>
      </p:pic>
      <p:pic>
        <p:nvPicPr>
          <p:cNvPr id="8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олос-005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" descr="C:\Users\Алёнушка\Saved Games\Desktop\5016587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836712"/>
            <a:ext cx="5207843" cy="52340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20689"/>
            <a:ext cx="734481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  За рулем я сижу,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    На дорогу гляжу.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     Догадались!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     Подскажите!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           Как меня называют …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95536" y="1628800"/>
            <a:ext cx="2717605" cy="4726270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6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D:\Users\Соня\Desktop\p18_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764704"/>
            <a:ext cx="7066668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488832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   Если ты не на машине, 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  А идёшь пешком вперёд, 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Значит, помни, что отныне </a:t>
            </a:r>
            <a:b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Ты - не водитель, а …</a:t>
            </a:r>
          </a:p>
          <a:p>
            <a:pPr algn="ctr"/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132856"/>
            <a:ext cx="2511565" cy="4367940"/>
          </a:xfrm>
          <a:prstGeom prst="rect">
            <a:avLst/>
          </a:prstGeom>
          <a:noFill/>
        </p:spPr>
      </p:pic>
      <p:pic>
        <p:nvPicPr>
          <p:cNvPr id="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7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kermo.org/wp-content/uploads/2013/03/7c603a9a681b9eea3550f67e99cf25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187624" y="692696"/>
            <a:ext cx="6949451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344816" cy="5678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4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Какое животное </a:t>
            </a:r>
          </a:p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помогает нам </a:t>
            </a:r>
            <a:br>
              <a:rPr lang="ru-RU" sz="4400" b="1" dirty="0" smtClean="0">
                <a:ln>
                  <a:solidFill>
                    <a:schemeClr val="bg1"/>
                  </a:solidFill>
                </a:ln>
              </a:rPr>
            </a:br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переходить улицу?</a:t>
            </a:r>
          </a:p>
          <a:p>
            <a:pPr algn="ctr"/>
            <a:endParaRPr lang="ru-RU" sz="4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4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4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4400" b="1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11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-252536" y="2203168"/>
            <a:ext cx="2676528" cy="4654832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8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funlib.ru/cimg/2014/101902/52494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642918"/>
            <a:ext cx="7056784" cy="5450378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27584" y="548680"/>
            <a:ext cx="754203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Всем знакомые полоски: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Знают дети,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нает взрослый.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На ту сторону ведет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Пешеходный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 …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1844824"/>
            <a:ext cx="2676856" cy="4655402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9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3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726</Words>
  <Application>Microsoft Office PowerPoint</Application>
  <PresentationFormat>Экран (4:3)</PresentationFormat>
  <Paragraphs>196</Paragraphs>
  <Slides>29</Slides>
  <Notes>1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Запрещающие знаки</vt:lpstr>
      <vt:lpstr>Информационно-указательные знаки</vt:lpstr>
      <vt:lpstr>Знаки сервиса</vt:lpstr>
      <vt:lpstr>Предупреждающие знаки</vt:lpstr>
      <vt:lpstr>Предписывающие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User</cp:lastModifiedBy>
  <cp:revision>137</cp:revision>
  <dcterms:created xsi:type="dcterms:W3CDTF">2016-01-16T18:34:39Z</dcterms:created>
  <dcterms:modified xsi:type="dcterms:W3CDTF">2025-03-14T11:22:13Z</dcterms:modified>
</cp:coreProperties>
</file>